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76" r:id="rId4"/>
    <p:sldId id="281" r:id="rId5"/>
    <p:sldId id="279" r:id="rId6"/>
    <p:sldId id="282" r:id="rId7"/>
    <p:sldId id="283" r:id="rId8"/>
    <p:sldId id="288" r:id="rId9"/>
    <p:sldId id="289" r:id="rId10"/>
    <p:sldId id="290" r:id="rId11"/>
    <p:sldId id="291" r:id="rId12"/>
    <p:sldId id="292" r:id="rId13"/>
    <p:sldId id="285" r:id="rId14"/>
    <p:sldId id="293" r:id="rId15"/>
    <p:sldId id="296" r:id="rId16"/>
    <p:sldId id="299" r:id="rId17"/>
    <p:sldId id="294" r:id="rId18"/>
    <p:sldId id="300" r:id="rId19"/>
    <p:sldId id="301" r:id="rId20"/>
    <p:sldId id="297" r:id="rId21"/>
    <p:sldId id="302" r:id="rId22"/>
    <p:sldId id="304" r:id="rId23"/>
    <p:sldId id="303" r:id="rId24"/>
    <p:sldId id="305" r:id="rId25"/>
    <p:sldId id="306" r:id="rId26"/>
    <p:sldId id="307" r:id="rId27"/>
    <p:sldId id="295" r:id="rId28"/>
    <p:sldId id="27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6600"/>
    <a:srgbClr val="A11378"/>
    <a:srgbClr val="FF0066"/>
    <a:srgbClr val="EF7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3177EF6-3479-425B-AD95-A72BF53BA9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1F1746-D4B0-4507-8204-2C8C09E951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FD521-A433-42F2-B3B9-264AAAEBCC33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29E62-462E-4E57-850E-2B89F6038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909A4-B627-4181-9CF4-E6645568E2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10AB4-626C-496C-9464-C50D98659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568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24090-E782-4539-8661-998478827FB2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EF4F0-B01F-49F6-8BE3-F23017C9D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5246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C8223-F029-4BF7-B98A-7C6710FEF7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66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52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15649 records, </a:t>
            </a:r>
            <a:r>
              <a:rPr lang="en-US" dirty="0" err="1">
                <a:latin typeface="Helvetica Neue"/>
              </a:rPr>
              <a:t>giờ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tách</a:t>
            </a:r>
            <a:r>
              <a:rPr lang="en-US" dirty="0">
                <a:latin typeface="Helvetica Neue"/>
              </a:rPr>
              <a:t> ra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2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tỷ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lệ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80% train (</a:t>
            </a:r>
            <a:r>
              <a:rPr lang="en-US" dirty="0">
                <a:latin typeface="Helvetica Neue"/>
              </a:rPr>
              <a:t>12519 records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20% test (</a:t>
            </a:r>
            <a:r>
              <a:rPr lang="en-US" dirty="0">
                <a:latin typeface="Helvetica Neue"/>
              </a:rPr>
              <a:t>3130 records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).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tỷ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lệ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70% train (</a:t>
            </a:r>
            <a:r>
              <a:rPr lang="en-US" dirty="0">
                <a:latin typeface="Helvetica Neue"/>
              </a:rPr>
              <a:t>8763 records)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30% validation (3756 records).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train dung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đánh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test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năng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suất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đạt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54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Ban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DataFame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sát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sẵn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phòng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kích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,…)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xuất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vậy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!.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24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77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54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43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27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65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06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C8223-F029-4BF7-B98A-7C6710FEF7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83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04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60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7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3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hiểu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thuộc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chọn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tránh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mortgage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nhân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220 ra con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gần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căn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đã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Mặc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kịp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deadline,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bắt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sớm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ít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2019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10/12/2019,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up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cua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12).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lớn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(114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thức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nhân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tay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224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thời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chạy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(PCA)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89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08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8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57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89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từ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10/12/2019, parse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page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latin typeface="Helvetica Neue"/>
              </a:rPr>
              <a:t>21268 records, </a:t>
            </a:r>
            <a:r>
              <a:rPr lang="en-US" dirty="0" err="1">
                <a:latin typeface="Helvetica Neue"/>
              </a:rPr>
              <a:t>sau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18893 records, </a:t>
            </a:r>
            <a:r>
              <a:rPr lang="en-US" dirty="0" err="1">
                <a:latin typeface="Helvetica Neue"/>
              </a:rPr>
              <a:t>tiếp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tục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của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năm</a:t>
            </a:r>
            <a:r>
              <a:rPr lang="en-US" dirty="0">
                <a:latin typeface="Helvetica Neue"/>
              </a:rPr>
              <a:t> 2019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15755 record, </a:t>
            </a:r>
            <a:r>
              <a:rPr lang="en-US" dirty="0" err="1">
                <a:latin typeface="Helvetica Neue"/>
              </a:rPr>
              <a:t>lựa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chọn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những</a:t>
            </a:r>
            <a:r>
              <a:rPr lang="en-US" dirty="0">
                <a:latin typeface="Helvetica Neue"/>
              </a:rPr>
              <a:t> records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correct output (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mỗi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địa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duy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một</a:t>
            </a:r>
            <a:r>
              <a:rPr lang="en-US" dirty="0">
                <a:latin typeface="Helvetica Neue"/>
              </a:rPr>
              <a:t> record t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), </a:t>
            </a:r>
            <a:r>
              <a:rPr lang="en-US" dirty="0" err="1">
                <a:latin typeface="Helvetica Neue"/>
              </a:rPr>
              <a:t>cuối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15649 records.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40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2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9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1E35505-9D26-4CCA-88A8-7278724AB2D4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75560" y="6492875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3E7B-35C4-4543-9D47-AB80A65021AB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1018BA2-1933-4340-B3FB-8224D14F0FA8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27805" y="6487388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1B53F-2997-4D61-8750-586F294DFE2D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2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1FDFB85-6448-41D5-9F24-0A2BEAC6B81A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8992D-E0E4-4D28-AB73-9BE6034AD31C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608-A54C-49C7-B2E1-75402E74D998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064EA-42EB-46D8-92ED-7D4EA2DFF68A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3EFE-48F4-429B-944D-60C57AEE80C4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2E3600-40B4-41AC-811B-F7E030E93608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61057"/>
            <a:ext cx="10525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D02-F7E1-440F-B179-1A4D042378D9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5E06560-9C4B-4783-82AD-BD278DD02534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realtytrac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.realtytrac.com/robots.t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.realtytrac.com/robots.txt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m.realtytrac.com/robots.txt" TargetMode="Externa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.realtytrac.com/robots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3F921-8010-4E47-AB1B-CA8EE6807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3681085"/>
            <a:ext cx="11290511" cy="12503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BÁO CÁO </a:t>
            </a:r>
            <a:r>
              <a:rPr lang="en-US" dirty="0" err="1">
                <a:solidFill>
                  <a:schemeClr val="bg1"/>
                </a:solidFill>
              </a:rPr>
              <a:t>đồ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môn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học</a:t>
            </a:r>
            <a:r>
              <a:rPr lang="en-US" dirty="0">
                <a:solidFill>
                  <a:schemeClr val="bg1"/>
                </a:solidFill>
              </a:rPr>
              <a:t> CUỐI KỲ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-- </a:t>
            </a:r>
            <a:r>
              <a:rPr lang="en-US" dirty="0" err="1">
                <a:solidFill>
                  <a:schemeClr val="bg1"/>
                </a:solidFill>
              </a:rPr>
              <a:t>đề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tài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đoán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nhà</a:t>
            </a:r>
            <a:r>
              <a:rPr lang="en-US" dirty="0">
                <a:solidFill>
                  <a:schemeClr val="bg1"/>
                </a:solidFill>
              </a:rPr>
              <a:t> --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43043-BD0E-4AA0-A94B-1B19F7D5BEAC}"/>
              </a:ext>
            </a:extLst>
          </p:cNvPr>
          <p:cNvSpPr txBox="1"/>
          <p:nvPr/>
        </p:nvSpPr>
        <p:spPr>
          <a:xfrm>
            <a:off x="442453" y="5852416"/>
            <a:ext cx="112905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>
                <a:solidFill>
                  <a:schemeClr val="bg1"/>
                </a:solidFill>
                <a:latin typeface="Calibri (Body)"/>
              </a:rPr>
              <a:t>Nhóm</a:t>
            </a:r>
            <a:r>
              <a:rPr lang="en-US" b="1" i="1" dirty="0">
                <a:solidFill>
                  <a:schemeClr val="bg1"/>
                </a:solidFill>
                <a:latin typeface="Calibri (Body)"/>
              </a:rPr>
              <a:t> 14: 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Đặng</a:t>
            </a:r>
            <a:r>
              <a:rPr lang="en-US" i="1" dirty="0">
                <a:solidFill>
                  <a:schemeClr val="bg1"/>
                </a:solidFill>
                <a:latin typeface="Calibri (Body)"/>
              </a:rPr>
              <a:t> Ph</a:t>
            </a:r>
            <a:r>
              <a:rPr lang="vi-VN" i="1" dirty="0">
                <a:solidFill>
                  <a:schemeClr val="bg1"/>
                </a:solidFill>
                <a:latin typeface="Calibri (Body)"/>
              </a:rPr>
              <a:t>ư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ơng</a:t>
            </a:r>
            <a:r>
              <a:rPr lang="en-US" i="1" dirty="0">
                <a:solidFill>
                  <a:schemeClr val="bg1"/>
                </a:solidFill>
                <a:latin typeface="Calibri (Body)"/>
              </a:rPr>
              <a:t> Nam – Lê Minh 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Nghĩa</a:t>
            </a:r>
            <a:endParaRPr lang="en-US" i="1" dirty="0">
              <a:solidFill>
                <a:schemeClr val="bg1"/>
              </a:solidFill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FEDF9-ED0D-4999-B66E-4589E08B4E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88" y="469951"/>
            <a:ext cx="3033105" cy="226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1330E-A988-4EDF-ABFD-B6212B9E1E3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534" y="877713"/>
            <a:ext cx="1478931" cy="10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417DEE-0006-4F17-A811-C1A0700861D7}"/>
              </a:ext>
            </a:extLst>
          </p:cNvPr>
          <p:cNvSpPr/>
          <p:nvPr/>
        </p:nvSpPr>
        <p:spPr>
          <a:xfrm>
            <a:off x="4683456" y="2090986"/>
            <a:ext cx="3468133" cy="31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rgbClr val="2F549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Faculty of Information Technology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C51B8-C42A-4CC3-9911-13BBE1905771}"/>
              </a:ext>
            </a:extLst>
          </p:cNvPr>
          <p:cNvSpPr/>
          <p:nvPr/>
        </p:nvSpPr>
        <p:spPr>
          <a:xfrm>
            <a:off x="8042232" y="1059593"/>
            <a:ext cx="3690731" cy="1187718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Môn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: Khoa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Dữ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Liệu</a:t>
            </a:r>
            <a:endParaRPr lang="en-US" b="1" i="1" dirty="0">
              <a:solidFill>
                <a:schemeClr val="tx1"/>
              </a:solidFill>
              <a:latin typeface="Calibri (Body)"/>
            </a:endParaRPr>
          </a:p>
          <a:p>
            <a:pPr algn="ctr"/>
            <a:r>
              <a:rPr lang="en-US" i="1" dirty="0" err="1">
                <a:solidFill>
                  <a:schemeClr val="tx1"/>
                </a:solidFill>
                <a:latin typeface="Calibri (Body)"/>
              </a:rPr>
              <a:t>Lớp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CQ2016/2 – </a:t>
            </a:r>
            <a:r>
              <a:rPr lang="en-US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Calibri (Body)"/>
              </a:rPr>
              <a:t>kỳ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I/2019-2020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Calibri (Body)"/>
              </a:rPr>
              <a:t>GV: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Trần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Trung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Kiên</a:t>
            </a:r>
            <a:endParaRPr lang="en-US" b="1" i="1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1964CF-2ABA-4B8E-987A-211596519B85}"/>
              </a:ext>
            </a:extLst>
          </p:cNvPr>
          <p:cNvSpPr txBox="1"/>
          <p:nvPr/>
        </p:nvSpPr>
        <p:spPr>
          <a:xfrm>
            <a:off x="442452" y="5000592"/>
            <a:ext cx="11290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&lt;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Vấn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đáp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với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giảng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viên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ngày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09-01-2020&gt;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028D3-3760-451F-8ED0-296523CA4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4E60B2-1FEA-43BC-A5F7-2F35E6498DC3}"/>
              </a:ext>
            </a:extLst>
          </p:cNvPr>
          <p:cNvSpPr txBox="1"/>
          <p:nvPr/>
        </p:nvSpPr>
        <p:spPr>
          <a:xfrm>
            <a:off x="4371078" y="6521548"/>
            <a:ext cx="3449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Gill Sans MT (Body)"/>
              </a:rPr>
              <a:t>TP. </a:t>
            </a:r>
            <a:r>
              <a:rPr lang="en-US" sz="1400" i="1" dirty="0" err="1">
                <a:latin typeface="Gill Sans MT (Body)"/>
              </a:rPr>
              <a:t>Hồ</a:t>
            </a:r>
            <a:r>
              <a:rPr lang="en-US" sz="1400" i="1" dirty="0">
                <a:latin typeface="Gill Sans MT (Body)"/>
              </a:rPr>
              <a:t> </a:t>
            </a:r>
            <a:r>
              <a:rPr lang="en-US" sz="1400" i="1" dirty="0" err="1">
                <a:latin typeface="Gill Sans MT (Body)"/>
              </a:rPr>
              <a:t>Chí</a:t>
            </a:r>
            <a:r>
              <a:rPr lang="en-US" sz="1400" i="1" dirty="0">
                <a:latin typeface="Gill Sans MT (Body)"/>
              </a:rPr>
              <a:t> Minh, </a:t>
            </a:r>
            <a:r>
              <a:rPr lang="en-US" sz="1400" i="1" dirty="0" err="1">
                <a:latin typeface="Gill Sans MT (Body)"/>
              </a:rPr>
              <a:t>ngày</a:t>
            </a:r>
            <a:r>
              <a:rPr lang="en-US" sz="1400" i="1" dirty="0">
                <a:latin typeface="Gill Sans MT (Body)"/>
              </a:rPr>
              <a:t> 09 </a:t>
            </a:r>
            <a:r>
              <a:rPr lang="en-US" sz="1400" i="1" dirty="0" err="1">
                <a:latin typeface="Gill Sans MT (Body)"/>
              </a:rPr>
              <a:t>tháng</a:t>
            </a:r>
            <a:r>
              <a:rPr lang="en-US" sz="1400" i="1" dirty="0">
                <a:latin typeface="Gill Sans MT (Body)"/>
              </a:rPr>
              <a:t> 01 </a:t>
            </a:r>
            <a:r>
              <a:rPr lang="en-US" sz="1400" i="1" dirty="0" err="1">
                <a:latin typeface="Gill Sans MT (Body)"/>
              </a:rPr>
              <a:t>năm</a:t>
            </a:r>
            <a:r>
              <a:rPr lang="en-US" sz="1400" i="1" dirty="0">
                <a:latin typeface="Gill Sans MT (Body)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867371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618" y="5474331"/>
            <a:ext cx="9437567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LỰA CHỌN DỮ LIỆU NĂM 2019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F816F17-F152-404C-9C97-EC96439E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D1770196-BA5A-4469-9C09-BE30F6785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261D74-F024-4FAB-A667-01B0A0A5D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21" y="1097414"/>
            <a:ext cx="11308804" cy="34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17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DFF1CB-714B-4AAC-B69A-A31E0FF13171}"/>
              </a:ext>
            </a:extLst>
          </p:cNvPr>
          <p:cNvSpPr/>
          <p:nvPr/>
        </p:nvSpPr>
        <p:spPr>
          <a:xfrm>
            <a:off x="446534" y="1815170"/>
            <a:ext cx="3422034" cy="4616648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Helvetica Neue"/>
              </a:rPr>
              <a:t>1. </a:t>
            </a:r>
            <a:r>
              <a:rPr lang="vi-VN" sz="1400" dirty="0">
                <a:latin typeface="Helvetica Neue"/>
              </a:rPr>
              <a:t>address_street: tên đường.</a:t>
            </a:r>
          </a:p>
          <a:p>
            <a:pPr algn="just"/>
            <a:r>
              <a:rPr lang="en-US" sz="1400" dirty="0">
                <a:latin typeface="Helvetica Neue"/>
              </a:rPr>
              <a:t>2. </a:t>
            </a:r>
            <a:r>
              <a:rPr lang="vi-VN" sz="1400" dirty="0">
                <a:latin typeface="Helvetica Neue"/>
              </a:rPr>
              <a:t>address_locality: tên địa phương.</a:t>
            </a:r>
          </a:p>
          <a:p>
            <a:pPr algn="just"/>
            <a:r>
              <a:rPr lang="en-US" sz="1400" dirty="0">
                <a:latin typeface="Helvetica Neue"/>
              </a:rPr>
              <a:t>3. </a:t>
            </a:r>
            <a:r>
              <a:rPr lang="vi-VN" sz="1400" dirty="0">
                <a:latin typeface="Helvetica Neue"/>
              </a:rPr>
              <a:t>address_region: tên vùng.</a:t>
            </a:r>
          </a:p>
          <a:p>
            <a:pPr algn="just"/>
            <a:r>
              <a:rPr lang="en-US" sz="1400" dirty="0">
                <a:latin typeface="Helvetica Neue"/>
              </a:rPr>
              <a:t>4. </a:t>
            </a:r>
            <a:r>
              <a:rPr lang="vi-VN" sz="1400" dirty="0">
                <a:latin typeface="Helvetica Neue"/>
              </a:rPr>
              <a:t>address_code: mã </a:t>
            </a:r>
            <a:r>
              <a:rPr lang="en-US" sz="1400" dirty="0">
                <a:latin typeface="Helvetica Neue"/>
              </a:rPr>
              <a:t>b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>
                <a:latin typeface="Helvetica Neue"/>
              </a:rPr>
              <a:t>u </a:t>
            </a:r>
            <a:r>
              <a:rPr lang="en-US" sz="1400" dirty="0" err="1">
                <a:latin typeface="Helvetica Neue"/>
              </a:rPr>
              <a:t>điện</a:t>
            </a:r>
            <a:r>
              <a:rPr lang="vi-VN" sz="1400" dirty="0">
                <a:latin typeface="Helvetica Neue"/>
              </a:rPr>
              <a:t>.</a:t>
            </a:r>
          </a:p>
          <a:p>
            <a:pPr algn="just"/>
            <a:r>
              <a:rPr lang="en-US" sz="1400" dirty="0">
                <a:latin typeface="Helvetica Neue"/>
              </a:rPr>
              <a:t>5. </a:t>
            </a:r>
            <a:r>
              <a:rPr lang="vi-VN" sz="1400" dirty="0">
                <a:latin typeface="Helvetica Neue"/>
              </a:rPr>
              <a:t>date_sold: ngày bán thành công ngôi nhà.</a:t>
            </a:r>
          </a:p>
          <a:p>
            <a:pPr algn="just"/>
            <a:r>
              <a:rPr lang="en-US" sz="1400" dirty="0">
                <a:latin typeface="Helvetica Neue"/>
              </a:rPr>
              <a:t>6. </a:t>
            </a:r>
            <a:r>
              <a:rPr lang="vi-VN" sz="1400" dirty="0">
                <a:latin typeface="Helvetica Neue"/>
              </a:rPr>
              <a:t>mortgage: </a:t>
            </a:r>
            <a:r>
              <a:rPr lang="en-US" sz="1400" dirty="0" err="1">
                <a:latin typeface="Helvetica Neue"/>
              </a:rPr>
              <a:t>định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giá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ngôi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cho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thuê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theo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tháng</a:t>
            </a:r>
            <a:r>
              <a:rPr lang="en-US" sz="1400" dirty="0">
                <a:latin typeface="Helvetica Neue"/>
              </a:rPr>
              <a:t> tr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khi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bán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đi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7. </a:t>
            </a:r>
            <a:r>
              <a:rPr lang="vi-VN" sz="1400" dirty="0">
                <a:latin typeface="Helvetica Neue"/>
              </a:rPr>
              <a:t>info_type: loại nhà.</a:t>
            </a:r>
          </a:p>
          <a:p>
            <a:pPr algn="just"/>
            <a:r>
              <a:rPr lang="en-US" sz="1400" dirty="0">
                <a:latin typeface="Helvetica Neue"/>
              </a:rPr>
              <a:t>8. </a:t>
            </a:r>
            <a:r>
              <a:rPr lang="vi-VN" sz="1400" dirty="0">
                <a:latin typeface="Helvetica Neue"/>
              </a:rPr>
              <a:t>info_bedrooms: số lượng phòng ngủ.</a:t>
            </a:r>
          </a:p>
          <a:p>
            <a:pPr algn="just"/>
            <a:r>
              <a:rPr lang="en-US" sz="1400" dirty="0">
                <a:latin typeface="Helvetica Neue"/>
              </a:rPr>
              <a:t>9. </a:t>
            </a:r>
            <a:r>
              <a:rPr lang="vi-VN" sz="1400" dirty="0">
                <a:latin typeface="Helvetica Neue"/>
              </a:rPr>
              <a:t>info_bathrooms: số lượng phòng tắm.</a:t>
            </a:r>
          </a:p>
          <a:p>
            <a:pPr algn="just"/>
            <a:r>
              <a:rPr lang="en-US" sz="1400" dirty="0">
                <a:latin typeface="Helvetica Neue"/>
              </a:rPr>
              <a:t>10. </a:t>
            </a:r>
            <a:r>
              <a:rPr lang="vi-VN" sz="1400" dirty="0">
                <a:latin typeface="Helvetica Neue"/>
              </a:rPr>
              <a:t>info_size: kích thước ngôi nhà (sqft).</a:t>
            </a:r>
          </a:p>
          <a:p>
            <a:pPr algn="just"/>
            <a:r>
              <a:rPr lang="en-US" sz="1400" dirty="0">
                <a:latin typeface="Helvetica Neue"/>
              </a:rPr>
              <a:t>11.</a:t>
            </a:r>
            <a:r>
              <a:rPr lang="vi-VN" sz="1400" dirty="0">
                <a:latin typeface="Helvetica Neue"/>
              </a:rPr>
              <a:t>info_lot_size: kích thước lô đất (sqft).</a:t>
            </a:r>
          </a:p>
          <a:p>
            <a:pPr algn="just"/>
            <a:r>
              <a:rPr lang="en-US" sz="1400" dirty="0">
                <a:latin typeface="Helvetica Neue"/>
              </a:rPr>
              <a:t>12. </a:t>
            </a:r>
            <a:r>
              <a:rPr lang="vi-VN" sz="1400" dirty="0">
                <a:latin typeface="Helvetica Neue"/>
              </a:rPr>
              <a:t>info_year_build: năm ngôi nhà được xây dựng.</a:t>
            </a:r>
          </a:p>
          <a:p>
            <a:pPr algn="just"/>
            <a:r>
              <a:rPr lang="en-US" sz="1400" b="1" dirty="0">
                <a:solidFill>
                  <a:srgbClr val="FF0000"/>
                </a:solidFill>
                <a:latin typeface="Helvetica Neue"/>
              </a:rPr>
              <a:t>13. </a:t>
            </a:r>
            <a:r>
              <a:rPr lang="vi-VN" sz="1400" b="1" dirty="0">
                <a:solidFill>
                  <a:srgbClr val="FF0000"/>
                </a:solidFill>
                <a:latin typeface="Helvetica Neue"/>
              </a:rPr>
              <a:t>info_sold_price: giá bán thành công.</a:t>
            </a:r>
            <a:endParaRPr lang="en-US" sz="1400" b="1" dirty="0">
              <a:solidFill>
                <a:srgbClr val="FF0000"/>
              </a:solidFill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14. </a:t>
            </a:r>
            <a:r>
              <a:rPr lang="en-US" sz="1400" dirty="0" err="1">
                <a:latin typeface="Helvetica Neue"/>
              </a:rPr>
              <a:t>info_property_id</a:t>
            </a:r>
            <a:r>
              <a:rPr lang="en-US" sz="1400" dirty="0">
                <a:latin typeface="Helvetica Neue"/>
              </a:rPr>
              <a:t>: id </a:t>
            </a:r>
            <a:r>
              <a:rPr lang="en-US" sz="1400" dirty="0" err="1">
                <a:latin typeface="Helvetica Neue"/>
              </a:rPr>
              <a:t>căn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15. </a:t>
            </a:r>
            <a:r>
              <a:rPr lang="en-US" sz="1400" dirty="0" err="1">
                <a:latin typeface="Helvetica Neue"/>
              </a:rPr>
              <a:t>i</a:t>
            </a:r>
            <a:r>
              <a:rPr lang="vi-VN" sz="1400" dirty="0">
                <a:latin typeface="Helvetica Neue"/>
              </a:rPr>
              <a:t>nfo_county: tên quận.</a:t>
            </a:r>
          </a:p>
          <a:p>
            <a:pPr algn="just"/>
            <a:r>
              <a:rPr lang="en-US" sz="1400" dirty="0">
                <a:latin typeface="Helvetica Neue"/>
              </a:rPr>
              <a:t>16. </a:t>
            </a:r>
            <a:r>
              <a:rPr lang="vi-VN" sz="1400" dirty="0">
                <a:latin typeface="Helvetica Neue"/>
              </a:rPr>
              <a:t>info_parcel_number: số bưu kiện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của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căn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D189B1-5A9C-4F39-B3A0-5EF4B9D3DE7A}"/>
              </a:ext>
            </a:extLst>
          </p:cNvPr>
          <p:cNvSpPr/>
          <p:nvPr/>
        </p:nvSpPr>
        <p:spPr>
          <a:xfrm>
            <a:off x="8315014" y="1815170"/>
            <a:ext cx="3470689" cy="3970318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 Neue"/>
              </a:rPr>
              <a:t>17. </a:t>
            </a:r>
            <a:r>
              <a:rPr lang="vi-VN" sz="1400" dirty="0">
                <a:latin typeface="Helvetica Neue"/>
              </a:rPr>
              <a:t>axes_land: tiền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phải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trả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để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chính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quyền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tạo</a:t>
            </a:r>
            <a:r>
              <a:rPr lang="vi-VN" sz="1400" dirty="0">
                <a:latin typeface="Helvetica Neue"/>
              </a:rPr>
              <a:t> đất.</a:t>
            </a:r>
            <a:endParaRPr lang="en-US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18. </a:t>
            </a:r>
            <a:r>
              <a:rPr lang="vi-VN" sz="1400" dirty="0">
                <a:latin typeface="Helvetica Neue"/>
              </a:rPr>
              <a:t>taxes_improvements: tiền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phải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trả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cho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chính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quyền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về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các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tiện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ích</a:t>
            </a:r>
            <a:r>
              <a:rPr lang="vi-VN" sz="1400" dirty="0">
                <a:latin typeface="Helvetica Neue"/>
              </a:rPr>
              <a:t> </a:t>
            </a:r>
            <a:r>
              <a:rPr lang="en-US" sz="1400" dirty="0">
                <a:latin typeface="Helvetica Neue"/>
              </a:rPr>
              <a:t>(</a:t>
            </a:r>
            <a:r>
              <a:rPr lang="en-US" sz="1400" dirty="0" err="1">
                <a:latin typeface="Helvetica Neue"/>
              </a:rPr>
              <a:t>tiền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bỏ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rác</a:t>
            </a:r>
            <a:r>
              <a:rPr lang="en-US" sz="1400" dirty="0">
                <a:latin typeface="Helvetica Neue"/>
              </a:rPr>
              <a:t>, </a:t>
            </a:r>
            <a:r>
              <a:rPr lang="en-US" sz="1400" dirty="0" err="1">
                <a:latin typeface="Helvetica Neue"/>
              </a:rPr>
              <a:t>tiền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củng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cố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hàng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rào</a:t>
            </a:r>
            <a:r>
              <a:rPr lang="en-US" sz="1400" dirty="0">
                <a:latin typeface="Helvetica Neue"/>
              </a:rPr>
              <a:t>, ..</a:t>
            </a:r>
            <a:r>
              <a:rPr lang="vi-VN" sz="1400" dirty="0">
                <a:latin typeface="Helvetica Neue"/>
              </a:rPr>
              <a:t>.</a:t>
            </a:r>
            <a:r>
              <a:rPr lang="en-US" sz="1400" dirty="0">
                <a:latin typeface="Helvetica Neue"/>
              </a:rPr>
              <a:t>)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19. </a:t>
            </a:r>
            <a:r>
              <a:rPr lang="vi-VN" sz="1400" dirty="0">
                <a:latin typeface="Helvetica Neue"/>
              </a:rPr>
              <a:t>taxes_total: tổng của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tiền</a:t>
            </a:r>
            <a:r>
              <a:rPr lang="vi-VN" sz="1400" dirty="0">
                <a:latin typeface="Helvetica Neue"/>
              </a:rPr>
              <a:t> land và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tiền</a:t>
            </a:r>
            <a:r>
              <a:rPr lang="vi-VN" sz="1400" dirty="0">
                <a:latin typeface="Helvetica Neue"/>
              </a:rPr>
              <a:t> improvements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phải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trả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20. </a:t>
            </a:r>
            <a:r>
              <a:rPr lang="vi-VN" sz="1400" dirty="0">
                <a:latin typeface="Helvetica Neue"/>
              </a:rPr>
              <a:t>taxes_taxes: tiền thuế từ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taxes_total.</a:t>
            </a:r>
          </a:p>
          <a:p>
            <a:r>
              <a:rPr lang="en-US" sz="1400" dirty="0">
                <a:latin typeface="Helvetica Neue"/>
              </a:rPr>
              <a:t>21. </a:t>
            </a:r>
            <a:r>
              <a:rPr lang="vi-VN" sz="1400" dirty="0">
                <a:latin typeface="Helvetica Neue"/>
              </a:rPr>
              <a:t>school: số lượng trường học gần đó.</a:t>
            </a:r>
          </a:p>
          <a:p>
            <a:r>
              <a:rPr lang="en-US" sz="1400" dirty="0">
                <a:latin typeface="Helvetica Neue"/>
              </a:rPr>
              <a:t>22. </a:t>
            </a:r>
            <a:r>
              <a:rPr lang="vi-VN" sz="1400" dirty="0">
                <a:latin typeface="Helvetica Neue"/>
              </a:rPr>
              <a:t>total_crime: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23. </a:t>
            </a:r>
            <a:r>
              <a:rPr lang="vi-VN" sz="1400" dirty="0">
                <a:latin typeface="Helvetica Neue"/>
              </a:rPr>
              <a:t>violent_crime: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 bạo lực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24. </a:t>
            </a:r>
            <a:r>
              <a:rPr lang="vi-VN" sz="1400" dirty="0">
                <a:latin typeface="Helvetica Neue"/>
              </a:rPr>
              <a:t>property_crime: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 về tài sản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25. </a:t>
            </a:r>
            <a:r>
              <a:rPr lang="vi-VN" sz="1400" dirty="0">
                <a:latin typeface="Helvetica Neue"/>
              </a:rPr>
              <a:t>foreclosures: số lượng các căn nhà bị tịch thu gần đó.</a:t>
            </a:r>
            <a:endParaRPr lang="en-US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26. </a:t>
            </a:r>
            <a:r>
              <a:rPr lang="en-US" sz="1400" dirty="0" err="1">
                <a:latin typeface="Helvetica Neue"/>
              </a:rPr>
              <a:t>year_sold</a:t>
            </a:r>
            <a:r>
              <a:rPr lang="en-US" sz="1400" dirty="0">
                <a:latin typeface="Helvetica Neue"/>
              </a:rPr>
              <a:t>: </a:t>
            </a:r>
            <a:r>
              <a:rPr lang="en-US" sz="1400" dirty="0" err="1">
                <a:latin typeface="Helvetica Neue"/>
              </a:rPr>
              <a:t>năm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bán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34F6C-9EB5-4B2B-BD6A-54E26040E91F}"/>
              </a:ext>
            </a:extLst>
          </p:cNvPr>
          <p:cNvSpPr/>
          <p:nvPr/>
        </p:nvSpPr>
        <p:spPr>
          <a:xfrm>
            <a:off x="4336544" y="686582"/>
            <a:ext cx="3518912" cy="3693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15649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dòng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26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cột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2FDAA-9558-43CE-B61F-75199D05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926" y="1387928"/>
            <a:ext cx="3777730" cy="5255691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9F45CE-D2F9-433A-9BC4-B41AB41F7684}"/>
              </a:ext>
            </a:extLst>
          </p:cNvPr>
          <p:cNvCxnSpPr>
            <a:cxnSpLocks/>
          </p:cNvCxnSpPr>
          <p:nvPr/>
        </p:nvCxnSpPr>
        <p:spPr>
          <a:xfrm flipH="1">
            <a:off x="6093490" y="1055914"/>
            <a:ext cx="2510" cy="4463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14B40A-9F26-40DD-8957-E79844570C60}"/>
              </a:ext>
            </a:extLst>
          </p:cNvPr>
          <p:cNvCxnSpPr>
            <a:cxnSpLocks/>
          </p:cNvCxnSpPr>
          <p:nvPr/>
        </p:nvCxnSpPr>
        <p:spPr>
          <a:xfrm flipV="1">
            <a:off x="3868568" y="3085765"/>
            <a:ext cx="370358" cy="10339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440901-9D0C-41ED-A5EB-7EA455927A2D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016656" y="3800329"/>
            <a:ext cx="298358" cy="15114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290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DAA5E-54F4-44AD-A836-B711516E0483}"/>
              </a:ext>
            </a:extLst>
          </p:cNvPr>
          <p:cNvSpPr/>
          <p:nvPr/>
        </p:nvSpPr>
        <p:spPr>
          <a:xfrm>
            <a:off x="487387" y="694155"/>
            <a:ext cx="3929867" cy="3970318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15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cột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trị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thiếu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: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address_street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46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info_bedrooms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1427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info_bathrooms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1417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712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1334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info_year_built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 5044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info_sold_price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934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info_property_id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151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taxes_total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241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483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36DF88A1-91AF-4BE0-B358-2EC0005D6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627221" y="4664473"/>
            <a:ext cx="2168740" cy="223387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506A727-F014-46B5-8B4D-40893EC305E5}"/>
              </a:ext>
            </a:extLst>
          </p:cNvPr>
          <p:cNvSpPr/>
          <p:nvPr/>
        </p:nvSpPr>
        <p:spPr>
          <a:xfrm>
            <a:off x="5205046" y="610408"/>
            <a:ext cx="6499566" cy="1477328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0070C0"/>
                </a:solidFill>
                <a:latin typeface="Helvetica Neue"/>
              </a:rPr>
              <a:t>Lý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do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nhiều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tại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do ng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đăng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nhập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đầy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đủ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tả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chi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description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>
                <a:latin typeface="Helvetica Neue"/>
              </a:rPr>
              <a:t>hay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lý</a:t>
            </a:r>
            <a:r>
              <a:rPr lang="en-US" dirty="0">
                <a:latin typeface="Helvetica Neue"/>
              </a:rPr>
              <a:t> do </a:t>
            </a:r>
            <a:r>
              <a:rPr lang="en-US" dirty="0" err="1">
                <a:latin typeface="Helvetica Neue"/>
              </a:rPr>
              <a:t>nào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bản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thân</a:t>
            </a:r>
            <a:r>
              <a:rPr lang="en-US" dirty="0">
                <a:latin typeface="Helvetica Neue"/>
              </a:rPr>
              <a:t> ng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ời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biết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rõ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thông</a:t>
            </a:r>
            <a:r>
              <a:rPr lang="en-US" dirty="0">
                <a:latin typeface="Helvetica Neue"/>
              </a:rPr>
              <a:t> tin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6AE04B-6148-4F1E-BED9-B994210BD2D0}"/>
              </a:ext>
            </a:extLst>
          </p:cNvPr>
          <p:cNvSpPr/>
          <p:nvPr/>
        </p:nvSpPr>
        <p:spPr>
          <a:xfrm>
            <a:off x="5077450" y="2941986"/>
            <a:ext cx="6706355" cy="1477328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00B050"/>
                </a:solidFill>
                <a:latin typeface="Helvetica Neue"/>
              </a:rPr>
              <a:t>Giải</a:t>
            </a:r>
            <a:r>
              <a:rPr lang="en-US" b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b="1" dirty="0">
                <a:solidFill>
                  <a:srgbClr val="00B050"/>
                </a:solidFill>
                <a:latin typeface="Helvetica Neue"/>
              </a:rPr>
              <a:t>: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bỏ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sự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cần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thiết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phần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còn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tiếp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tục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description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của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bản</a:t>
            </a:r>
            <a:r>
              <a:rPr lang="en-US" dirty="0">
                <a:latin typeface="Helvetica Neue"/>
              </a:rPr>
              <a:t> tin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phần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ban </a:t>
            </a:r>
            <a:r>
              <a:rPr lang="en-US" dirty="0" err="1">
                <a:latin typeface="Helvetica Neue"/>
              </a:rPr>
              <a:t>đầu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Nếu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vẫn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còn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lắp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đầy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mean, mode, median, KNN.</a:t>
            </a:r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30DB9E18-B1B9-4132-8C15-6E01A8FD015F}"/>
              </a:ext>
            </a:extLst>
          </p:cNvPr>
          <p:cNvSpPr/>
          <p:nvPr/>
        </p:nvSpPr>
        <p:spPr>
          <a:xfrm>
            <a:off x="4417254" y="695976"/>
            <a:ext cx="787792" cy="492370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Left 31">
            <a:extLst>
              <a:ext uri="{FF2B5EF4-FFF2-40B4-BE49-F238E27FC236}">
                <a16:creationId xmlns:a16="http://schemas.microsoft.com/office/drawing/2014/main" id="{EC1B40FD-B1DC-4D4F-8F9D-1A71BF8DC01F}"/>
              </a:ext>
            </a:extLst>
          </p:cNvPr>
          <p:cNvSpPr/>
          <p:nvPr/>
        </p:nvSpPr>
        <p:spPr>
          <a:xfrm rot="17843334" flipH="1" flipV="1">
            <a:off x="3326770" y="4426680"/>
            <a:ext cx="804261" cy="1894321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Curved Left 32">
            <a:extLst>
              <a:ext uri="{FF2B5EF4-FFF2-40B4-BE49-F238E27FC236}">
                <a16:creationId xmlns:a16="http://schemas.microsoft.com/office/drawing/2014/main" id="{A2D90CC7-A239-439B-88F8-9A046E1B817A}"/>
              </a:ext>
            </a:extLst>
          </p:cNvPr>
          <p:cNvSpPr/>
          <p:nvPr/>
        </p:nvSpPr>
        <p:spPr>
          <a:xfrm>
            <a:off x="8175571" y="2087177"/>
            <a:ext cx="510115" cy="826885"/>
          </a:xfrm>
          <a:prstGeom prst="curved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2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 10 DÒNG ĐẦU TIÊN CỦA DỮ LIỆU Đ</a:t>
            </a:r>
            <a:r>
              <a:rPr lang="vi-VN" sz="2400" b="1" dirty="0">
                <a:solidFill>
                  <a:schemeClr val="bg1"/>
                </a:solidFill>
                <a:latin typeface="Calibri (Body)"/>
              </a:rPr>
              <a:t>Ư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ỢC THU THẬP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232D816-9D08-43E6-BB90-BB5670BF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2A7E68-62D0-4B6C-9A3C-E82B4CD1B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643" y="694155"/>
            <a:ext cx="9380541" cy="47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88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Tiền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xử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lý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3704013D-871F-4853-B1F2-BC5AAD508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882" y="5340154"/>
            <a:ext cx="905216" cy="95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5D892B-4797-452B-9FE1-4DA7D6B2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79" y="559978"/>
            <a:ext cx="10797441" cy="31257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5B78CF-B0B1-4A57-89B0-C6F6A046C7A1}"/>
              </a:ext>
            </a:extLst>
          </p:cNvPr>
          <p:cNvSpPr/>
          <p:nvPr/>
        </p:nvSpPr>
        <p:spPr>
          <a:xfrm>
            <a:off x="419686" y="3874308"/>
            <a:ext cx="1135262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Mọi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(8763 records), </a:t>
            </a:r>
            <a:r>
              <a:rPr lang="en-US" dirty="0" err="1">
                <a:latin typeface="Helvetica Neue"/>
              </a:rPr>
              <a:t>sau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từ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validation (3756 records). </a:t>
            </a:r>
          </a:p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Cuối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cùng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áp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toàn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tiền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tìm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</a:t>
            </a:r>
            <a:r>
              <a:rPr lang="en-US" i="1" dirty="0" err="1">
                <a:latin typeface="Helvetica Neue"/>
              </a:rPr>
              <a:t>từ</a:t>
            </a:r>
            <a:r>
              <a:rPr lang="en-US" i="1" dirty="0">
                <a:latin typeface="Helvetica Neue"/>
              </a:rPr>
              <a:t> ở </a:t>
            </a:r>
            <a:r>
              <a:rPr lang="en-US" i="1" dirty="0" err="1">
                <a:latin typeface="Helvetica Neue"/>
              </a:rPr>
              <a:t>trên</a:t>
            </a:r>
            <a:r>
              <a:rPr lang="en-US" i="1" dirty="0">
                <a:latin typeface="Helvetica Neue"/>
              </a:rPr>
              <a:t>) </a:t>
            </a:r>
            <a:r>
              <a:rPr lang="en-US" dirty="0" err="1">
                <a:latin typeface="Helvetica Neue"/>
              </a:rPr>
              <a:t>áp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dụng</a:t>
            </a:r>
            <a:r>
              <a:rPr lang="en-US" dirty="0">
                <a:latin typeface="Helvetica Neue"/>
              </a:rPr>
              <a:t> t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tự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lớn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test (3130 records)</a:t>
            </a:r>
            <a:r>
              <a:rPr lang="en-US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701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1D2C1-1FE9-42DB-8A1C-8C2D4A17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8" y="657997"/>
            <a:ext cx="629287" cy="5476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98DB9B-4CEB-42FD-9EF1-38555B8E90AB}"/>
              </a:ext>
            </a:extLst>
          </p:cNvPr>
          <p:cNvSpPr/>
          <p:nvPr/>
        </p:nvSpPr>
        <p:spPr>
          <a:xfrm>
            <a:off x="1238865" y="694232"/>
            <a:ext cx="10249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ích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0C291D-AAED-497D-AA6C-1B81392AE53F}"/>
              </a:ext>
            </a:extLst>
          </p:cNvPr>
          <p:cNvSpPr/>
          <p:nvPr/>
        </p:nvSpPr>
        <p:spPr>
          <a:xfrm>
            <a:off x="609578" y="1255628"/>
            <a:ext cx="11262866" cy="552458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1.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address_street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format:  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     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chung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c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(unit, #)&gt;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      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ví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dụ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>
                <a:latin typeface="Helvetica Neue"/>
              </a:rPr>
              <a:t>2875 S Fairview St Unit B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Helvetica Neue"/>
              </a:rPr>
              <a:t>    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nằm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trong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chung</a:t>
            </a:r>
            <a:r>
              <a:rPr lang="en-US" dirty="0">
                <a:latin typeface="Helvetica Neue"/>
              </a:rPr>
              <a:t> c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hay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? (1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, 0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).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address_street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2.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2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address_locality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address_region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address_code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3.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date_sold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rút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trích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time_sold</a:t>
            </a:r>
            <a:r>
              <a:rPr lang="en-US" dirty="0">
                <a:latin typeface="Helvetica Neue"/>
              </a:rPr>
              <a:t> (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month hay season) ra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date_sold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4. </a:t>
            </a:r>
            <a:r>
              <a:rPr lang="en-US" dirty="0" err="1">
                <a:latin typeface="Helvetica Neue"/>
              </a:rPr>
              <a:t>Để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mortgage.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5.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info_type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sử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biến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num_top_types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để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BT03.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6.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7.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info_year_build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vẫn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 hay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qua </a:t>
            </a:r>
            <a:r>
              <a:rPr lang="en-US" dirty="0" err="1">
                <a:latin typeface="Helvetica Neue"/>
              </a:rPr>
              <a:t>giai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đoạn</a:t>
            </a:r>
            <a:r>
              <a:rPr lang="en-US" dirty="0">
                <a:latin typeface="Helvetica Neue"/>
              </a:rPr>
              <a:t>: &lt;1900, [1990; 1950), [1950; 2000), &gt;2000.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8.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3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info_property_id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info_county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info_parcel_number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chúng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biệt</a:t>
            </a:r>
            <a:r>
              <a:rPr lang="en-US" dirty="0">
                <a:latin typeface="Helvetica Neue"/>
              </a:rPr>
              <a:t> 100%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ý </a:t>
            </a:r>
            <a:r>
              <a:rPr lang="en-US" dirty="0" err="1">
                <a:latin typeface="Helvetica Neue"/>
              </a:rPr>
              <a:t>nghĩa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huấn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luyện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9.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hai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taxes_total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Rút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trích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tiền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chứa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thông</a:t>
            </a:r>
            <a:r>
              <a:rPr lang="en-US" dirty="0">
                <a:latin typeface="Helvetica Neue"/>
              </a:rPr>
              <a:t> tin </a:t>
            </a:r>
            <a:r>
              <a:rPr lang="en-US" dirty="0" err="1">
                <a:latin typeface="Helvetica Neue"/>
              </a:rPr>
              <a:t>dạng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tiền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%, </a:t>
            </a:r>
            <a:r>
              <a:rPr lang="en-US" dirty="0" err="1">
                <a:latin typeface="Helvetica Neue"/>
              </a:rPr>
              <a:t>ví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</a:t>
            </a:r>
            <a:r>
              <a:rPr lang="en-US" dirty="0">
                <a:latin typeface="Helvetica Neue"/>
              </a:rPr>
              <a:t>: 6969 (1.23 %).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10.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11.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year_sold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2019.</a:t>
            </a:r>
          </a:p>
        </p:txBody>
      </p:sp>
    </p:spTree>
    <p:extLst>
      <p:ext uri="{BB962C8B-B14F-4D97-AF65-F5344CB8AC3E}">
        <p14:creationId xmlns:p14="http://schemas.microsoft.com/office/powerpoint/2010/main" val="162632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98DB9B-4CEB-42FD-9EF1-38555B8E90AB}"/>
              </a:ext>
            </a:extLst>
          </p:cNvPr>
          <p:cNvSpPr/>
          <p:nvPr/>
        </p:nvSpPr>
        <p:spPr>
          <a:xfrm>
            <a:off x="442844" y="710115"/>
            <a:ext cx="11302623" cy="190821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dạng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dạng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(numerical)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15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apt_unit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mortgage,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,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dạng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chuỗi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rời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rạc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thứ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tự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(categorical)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address_code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time_sold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info_type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one-hot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chuyển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E406-423D-478A-A063-84BFA48CB28D}"/>
              </a:ext>
            </a:extLst>
          </p:cNvPr>
          <p:cNvSpPr/>
          <p:nvPr/>
        </p:nvSpPr>
        <p:spPr>
          <a:xfrm>
            <a:off x="442844" y="2722518"/>
            <a:ext cx="11302621" cy="178510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latin typeface="Helvetica Neue"/>
              </a:rPr>
              <a:t>Điền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giá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trị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thiếu</a:t>
            </a:r>
            <a:r>
              <a:rPr lang="en-US" b="1" dirty="0">
                <a:latin typeface="Helvetica Neue"/>
              </a:rPr>
              <a:t>: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7030A0"/>
                </a:solidFill>
                <a:latin typeface="Helvetica Neue"/>
              </a:rPr>
              <a:t>KNN (n = 5)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2060"/>
                </a:solidFill>
                <a:latin typeface="Helvetica Neue"/>
              </a:rPr>
              <a:t>most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address_code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time_sold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info_type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mean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mortgage,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66"/>
                </a:solidFill>
                <a:latin typeface="Helvetica Neue"/>
              </a:rPr>
              <a:t>median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D09FE0-830C-4386-86EB-02D7BF2C883A}"/>
              </a:ext>
            </a:extLst>
          </p:cNvPr>
          <p:cNvSpPr/>
          <p:nvPr/>
        </p:nvSpPr>
        <p:spPr>
          <a:xfrm>
            <a:off x="442845" y="4688562"/>
            <a:ext cx="11377577" cy="178510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latin typeface="Helvetica Neue"/>
              </a:rPr>
              <a:t>Các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siêu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tham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số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cần</a:t>
            </a:r>
            <a:r>
              <a:rPr lang="en-US" b="1" dirty="0">
                <a:latin typeface="Helvetica Neue"/>
              </a:rPr>
              <a:t> l</a:t>
            </a:r>
            <a:r>
              <a:rPr lang="vi-VN" b="1" dirty="0">
                <a:latin typeface="Helvetica Neue"/>
              </a:rPr>
              <a:t>ư</a:t>
            </a:r>
            <a:r>
              <a:rPr lang="en-US" b="1" dirty="0">
                <a:latin typeface="Helvetica Neue"/>
              </a:rPr>
              <a:t>u ý: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2060"/>
                </a:solidFill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theo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bốn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mùa</a:t>
            </a:r>
            <a:r>
              <a:rPr lang="en-US" dirty="0">
                <a:latin typeface="Helvetica Neue"/>
              </a:rPr>
              <a:t>? (True/False).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year_to_period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thời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xây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khoảng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thời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tr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ớc</a:t>
            </a:r>
            <a:r>
              <a:rPr lang="en-US" dirty="0">
                <a:latin typeface="Helvetica Neue"/>
              </a:rPr>
              <a:t>? (True/False).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num_top_types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l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ợng</a:t>
            </a:r>
            <a:r>
              <a:rPr lang="en-US" dirty="0">
                <a:latin typeface="Helvetica Neue"/>
              </a:rPr>
              <a:t> top types </a:t>
            </a:r>
            <a:r>
              <a:rPr lang="en-US" dirty="0" err="1">
                <a:latin typeface="Helvetica Neue"/>
              </a:rPr>
              <a:t>nh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BT03 (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dương</a:t>
            </a:r>
            <a:r>
              <a:rPr lang="en-US" dirty="0">
                <a:latin typeface="Helvetica Neue"/>
              </a:rPr>
              <a:t>).</a:t>
            </a:r>
          </a:p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Các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siêu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tham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số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này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cũng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sẽ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đ</a:t>
            </a:r>
            <a:r>
              <a:rPr lang="vi-VN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ư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ợc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học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trong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mô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hình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máy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học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5852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CC685-9B05-4028-A482-3A4E24397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76" y="694155"/>
            <a:ext cx="1045508" cy="9233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5C755B-5DF6-405B-8A39-62C1B87D0A52}"/>
              </a:ext>
            </a:extLst>
          </p:cNvPr>
          <p:cNvSpPr/>
          <p:nvPr/>
        </p:nvSpPr>
        <p:spPr>
          <a:xfrm>
            <a:off x="1519084" y="741072"/>
            <a:ext cx="10353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Linear Regression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month_to_seasons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year_to_period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=5)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cực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99.99%</a:t>
            </a:r>
            <a:r>
              <a:rPr lang="en-US" dirty="0"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9188B-0D35-4BE2-9E68-20BB4579A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596" y="2041127"/>
            <a:ext cx="1308149" cy="10797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9CA9A9-F8E5-43A3-8B23-BA36F6664491}"/>
              </a:ext>
            </a:extLst>
          </p:cNvPr>
          <p:cNvSpPr/>
          <p:nvPr/>
        </p:nvSpPr>
        <p:spPr>
          <a:xfrm>
            <a:off x="473577" y="2211685"/>
            <a:ext cx="9884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Phát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nằm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mortgage,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ta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mortgage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nhân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220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ra đ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con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rất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gần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5ECD7-8A57-4F00-9278-14D4B0047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50" y="3651235"/>
            <a:ext cx="1019829" cy="10485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97BD695-BAFD-472D-A5AE-547E29CDA874}"/>
              </a:ext>
            </a:extLst>
          </p:cNvPr>
          <p:cNvSpPr/>
          <p:nvPr/>
        </p:nvSpPr>
        <p:spPr>
          <a:xfrm>
            <a:off x="1804236" y="3771117"/>
            <a:ext cx="98840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Bây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giờ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xóa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mortgage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Linear Regression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month_to_seasons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year_to_period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=5)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36.76%</a:t>
            </a:r>
            <a:r>
              <a:rPr lang="en-US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9202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LINear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regression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BE17A2-542D-4E90-B654-7683154D4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65" y="694155"/>
            <a:ext cx="7562809" cy="43497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515C83-7CFE-48A3-A5BF-396CF2E498D4}"/>
              </a:ext>
            </a:extLst>
          </p:cNvPr>
          <p:cNvSpPr/>
          <p:nvPr/>
        </p:nvSpPr>
        <p:spPr>
          <a:xfrm>
            <a:off x="8008375" y="694155"/>
            <a:ext cx="37380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Linear Regression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yếu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huống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underfitting,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siêu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False,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ợng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học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tốt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chút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underfitting.</a:t>
            </a:r>
            <a:endParaRPr lang="en-US" dirty="0"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73B70E-9F49-4A7D-91B6-C25A39549F41}"/>
              </a:ext>
            </a:extLst>
          </p:cNvPr>
          <p:cNvSpPr/>
          <p:nvPr/>
        </p:nvSpPr>
        <p:spPr>
          <a:xfrm>
            <a:off x="8008375" y="3375710"/>
            <a:ext cx="37380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58.66%,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11</a:t>
            </a:r>
            <a:r>
              <a:rPr lang="en-US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345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K-neighbors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K-Neighbors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7994496" y="1063167"/>
            <a:ext cx="37185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neightbors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khiến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underfitting.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F630F-D548-4488-B5B5-01A567A9FEEC}"/>
              </a:ext>
            </a:extLst>
          </p:cNvPr>
          <p:cNvSpPr/>
          <p:nvPr/>
        </p:nvSpPr>
        <p:spPr>
          <a:xfrm>
            <a:off x="7994496" y="2133945"/>
            <a:ext cx="36712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cả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ng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ỡng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vậy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E166A8-C047-4A42-9974-65D5524E3E71}"/>
              </a:ext>
            </a:extLst>
          </p:cNvPr>
          <p:cNvSpPr/>
          <p:nvPr/>
        </p:nvSpPr>
        <p:spPr>
          <a:xfrm>
            <a:off x="7986448" y="4148236"/>
            <a:ext cx="39429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16.56%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neighbors = 1</a:t>
            </a:r>
            <a:endParaRPr lang="en-US" dirty="0"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F7392-5729-482F-8B61-78F48656E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02" y="1436670"/>
            <a:ext cx="7470970" cy="36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27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88DC-B69E-4785-A516-B2BB17BEE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2331"/>
          </a:xfrm>
        </p:spPr>
        <p:txBody>
          <a:bodyPr/>
          <a:lstStyle/>
          <a:p>
            <a:r>
              <a:rPr lang="en-US" dirty="0"/>
              <a:t>NỘI DUNG CHÍNH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0EA21E-C331-4511-BBF4-58646552B751}"/>
              </a:ext>
            </a:extLst>
          </p:cNvPr>
          <p:cNvSpPr/>
          <p:nvPr/>
        </p:nvSpPr>
        <p:spPr>
          <a:xfrm>
            <a:off x="375404" y="4891845"/>
            <a:ext cx="2067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 (Body)"/>
              </a:rPr>
              <a:t>Câu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hỏi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đặt</a:t>
            </a:r>
            <a:r>
              <a:rPr lang="en-US" sz="2400" dirty="0">
                <a:latin typeface="Calibri (Body)"/>
              </a:rPr>
              <a:t> ra?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51022F-29D1-4E33-8115-996C4E75B4D6}"/>
              </a:ext>
            </a:extLst>
          </p:cNvPr>
          <p:cNvSpPr/>
          <p:nvPr/>
        </p:nvSpPr>
        <p:spPr>
          <a:xfrm>
            <a:off x="2558172" y="4891845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libri (Body)"/>
              </a:rPr>
              <a:t>Thu </a:t>
            </a:r>
            <a:r>
              <a:rPr lang="en-US" sz="2400" dirty="0" err="1">
                <a:latin typeface="Calibri (Body)"/>
              </a:rPr>
              <a:t>thập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5" name="Picture 4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FE9ECA9A-32D7-4E76-8A6D-3B5C2A14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57" y="2762008"/>
            <a:ext cx="1819767" cy="201492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440FD5D-FD05-486A-A6F8-9617B9B65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95" y="2974728"/>
            <a:ext cx="1819767" cy="18022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32410-5A2D-4996-AACB-672FF27F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EE61FDB1-7C35-42BC-A1A5-B856B7C9F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98" y="2893626"/>
            <a:ext cx="1628322" cy="19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236870-8999-49E6-A979-77CE9FC5F57E}"/>
              </a:ext>
            </a:extLst>
          </p:cNvPr>
          <p:cNvSpPr/>
          <p:nvPr/>
        </p:nvSpPr>
        <p:spPr>
          <a:xfrm>
            <a:off x="5520340" y="4860919"/>
            <a:ext cx="14544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Calibri (Body)"/>
              </a:rPr>
              <a:t>Tiền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xử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lý</a:t>
            </a:r>
            <a:r>
              <a:rPr lang="en-US" sz="2400" dirty="0">
                <a:latin typeface="Calibri (Body)"/>
              </a:rPr>
              <a:t> </a:t>
            </a:r>
          </a:p>
          <a:p>
            <a:pPr algn="ctr"/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1034" name="Picture 10" descr="Image result for model scikit learn icon">
            <a:extLst>
              <a:ext uri="{FF2B5EF4-FFF2-40B4-BE49-F238E27FC236}">
                <a16:creationId xmlns:a16="http://schemas.microsoft.com/office/drawing/2014/main" id="{7D44AA3B-42A1-4DE0-9D7E-567F6B71F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73" y="2951894"/>
            <a:ext cx="1825042" cy="182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66614DE-CC17-43A8-B0D2-483AAEF43838}"/>
              </a:ext>
            </a:extLst>
          </p:cNvPr>
          <p:cNvSpPr/>
          <p:nvPr/>
        </p:nvSpPr>
        <p:spPr>
          <a:xfrm>
            <a:off x="7878287" y="4806488"/>
            <a:ext cx="1774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Calibri (Body)"/>
              </a:rPr>
              <a:t>Mô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hình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hóa</a:t>
            </a:r>
            <a:endParaRPr lang="en-US" sz="2400" dirty="0">
              <a:latin typeface="Calibri (Body)"/>
            </a:endParaRPr>
          </a:p>
          <a:p>
            <a:pPr algn="ctr"/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221F60B8-A781-41E3-9B3D-3BF0FFB8D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064" y="2762008"/>
            <a:ext cx="2061382" cy="227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54873E-5107-4C5F-BA9D-6D5ED2D4D3E8}"/>
              </a:ext>
            </a:extLst>
          </p:cNvPr>
          <p:cNvSpPr/>
          <p:nvPr/>
        </p:nvSpPr>
        <p:spPr>
          <a:xfrm>
            <a:off x="10524836" y="4842410"/>
            <a:ext cx="1229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 (Body)"/>
              </a:rPr>
              <a:t>Tổng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kết</a:t>
            </a: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1041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85A4F8-5D9B-455E-9A56-3C5704A695BE}"/>
              </a:ext>
            </a:extLst>
          </p:cNvPr>
          <p:cNvSpPr/>
          <p:nvPr/>
        </p:nvSpPr>
        <p:spPr>
          <a:xfrm>
            <a:off x="332034" y="730809"/>
            <a:ext cx="1152793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16.47%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15.71%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1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16.47%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0B703-85EE-42A9-9865-E5B456A074FD}"/>
              </a:ext>
            </a:extLst>
          </p:cNvPr>
          <p:cNvSpPr/>
          <p:nvPr/>
        </p:nvSpPr>
        <p:spPr>
          <a:xfrm>
            <a:off x="332034" y="3741924"/>
            <a:ext cx="11413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K-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Neightbors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Regressor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dễ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underfitting do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giềng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nhiễu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ảnh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ởng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7791FA-BAEE-4F78-8D23-1B475939DAD8}"/>
              </a:ext>
            </a:extLst>
          </p:cNvPr>
          <p:cNvSpPr/>
          <p:nvPr/>
        </p:nvSpPr>
        <p:spPr>
          <a:xfrm>
            <a:off x="332034" y="5291224"/>
            <a:ext cx="11377366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latin typeface="Helvetica Neue"/>
              </a:rPr>
              <a:t>K-Neighbors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15.71%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neighbors = 1</a:t>
            </a:r>
            <a:r>
              <a:rPr lang="en-US" dirty="0"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32395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DECISION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TREe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Decision Tree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8023018" y="718082"/>
            <a:ext cx="369307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1</a:t>
            </a:r>
          </a:p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→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nhỏ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underfitting,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về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bao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nhiêu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overfitting.</a:t>
            </a:r>
          </a:p>
          <a:p>
            <a:pPr algn="just"/>
            <a:endParaRPr lang="en-US" sz="1400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95A680-C557-48F4-A0E1-F14A02A771D8}"/>
              </a:ext>
            </a:extLst>
          </p:cNvPr>
          <p:cNvSpPr/>
          <p:nvPr/>
        </p:nvSpPr>
        <p:spPr>
          <a:xfrm>
            <a:off x="7986447" y="4148236"/>
            <a:ext cx="40482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4.93%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</a:t>
            </a:r>
            <a:endParaRPr lang="en-US" dirty="0">
              <a:latin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DAE84B-06BD-42A5-8304-F46C56B46BF9}"/>
              </a:ext>
            </a:extLst>
          </p:cNvPr>
          <p:cNvSpPr/>
          <p:nvPr/>
        </p:nvSpPr>
        <p:spPr>
          <a:xfrm>
            <a:off x="8023018" y="1796456"/>
            <a:ext cx="36712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dần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→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tỏ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sz="1400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hồi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dấu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overfitting.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FF2A31-1D50-42FA-8A48-E09F74187F11}"/>
              </a:ext>
            </a:extLst>
          </p:cNvPr>
          <p:cNvSpPr/>
          <p:nvPr/>
        </p:nvSpPr>
        <p:spPr>
          <a:xfrm>
            <a:off x="8023018" y="2951946"/>
            <a:ext cx="3634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ban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cả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overfitting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làm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rồi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validation (xen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kẻ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AFF4B-9098-407B-B92A-50AAD7F85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34" y="1373853"/>
            <a:ext cx="7488712" cy="369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22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8C472-FFF5-45FF-ACD1-D647519B6D6C}"/>
              </a:ext>
            </a:extLst>
          </p:cNvPr>
          <p:cNvSpPr/>
          <p:nvPr/>
        </p:nvSpPr>
        <p:spPr>
          <a:xfrm>
            <a:off x="332034" y="730809"/>
            <a:ext cx="1152793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6.04%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5.14%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13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9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6.37%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0E6D45-E6C8-43BA-95A5-BABD07B5765C}"/>
              </a:ext>
            </a:extLst>
          </p:cNvPr>
          <p:cNvSpPr/>
          <p:nvPr/>
        </p:nvSpPr>
        <p:spPr>
          <a:xfrm>
            <a:off x="288379" y="3644478"/>
            <a:ext cx="113773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Decision Tree Regressor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overfitting. L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u ý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soát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học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FFD2A-B62F-4A80-8066-55EC91D64EDD}"/>
              </a:ext>
            </a:extLst>
          </p:cNvPr>
          <p:cNvSpPr/>
          <p:nvPr/>
        </p:nvSpPr>
        <p:spPr>
          <a:xfrm>
            <a:off x="332034" y="5291224"/>
            <a:ext cx="11377366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Decision Tree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4.93%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</a:t>
            </a:r>
            <a:r>
              <a:rPr lang="en-US" dirty="0"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54967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Random Forest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Random Forest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7986447" y="1466733"/>
            <a:ext cx="370300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theo.</a:t>
            </a:r>
            <a:endParaRPr lang="en-US" sz="1400" i="1" dirty="0">
              <a:solidFill>
                <a:srgbClr val="000000"/>
              </a:solidFill>
              <a:latin typeface="Helvetica Neue"/>
            </a:endParaRPr>
          </a:p>
          <a:p>
            <a:endParaRPr lang="en-US" sz="1600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95A680-C557-48F4-A0E1-F14A02A771D8}"/>
              </a:ext>
            </a:extLst>
          </p:cNvPr>
          <p:cNvSpPr/>
          <p:nvPr/>
        </p:nvSpPr>
        <p:spPr>
          <a:xfrm>
            <a:off x="7986447" y="4169301"/>
            <a:ext cx="40777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6.84%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5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11</a:t>
            </a:r>
            <a:endParaRPr lang="en-US" dirty="0">
              <a:latin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94E40B-6453-4758-A276-21A72FBFD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28" y="1483563"/>
            <a:ext cx="7349343" cy="36090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4D8C08-049E-4265-8AFC-4584F5FC3A75}"/>
              </a:ext>
            </a:extLst>
          </p:cNvPr>
          <p:cNvSpPr/>
          <p:nvPr/>
        </p:nvSpPr>
        <p:spPr>
          <a:xfrm>
            <a:off x="7996379" y="2427024"/>
            <a:ext cx="36930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sự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thay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đổi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biểu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t</a:t>
            </a:r>
            <a:r>
              <a:rPr lang="vi-VN" sz="1400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tự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như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Decision Tree Regressor.</a:t>
            </a:r>
          </a:p>
          <a:p>
            <a:pPr algn="just"/>
            <a:endParaRPr lang="en-US" sz="1400" i="1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49299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5AE01-98E3-49E3-92EE-8814F45E8B68}"/>
              </a:ext>
            </a:extLst>
          </p:cNvPr>
          <p:cNvSpPr/>
          <p:nvPr/>
        </p:nvSpPr>
        <p:spPr>
          <a:xfrm>
            <a:off x="332033" y="730809"/>
            <a:ext cx="11541099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5.91%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5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6.96%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9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5.98%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13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6E9E3E-DDC4-4A2D-B48F-6407C85E8855}"/>
              </a:ext>
            </a:extLst>
          </p:cNvPr>
          <p:cNvSpPr/>
          <p:nvPr/>
        </p:nvSpPr>
        <p:spPr>
          <a:xfrm>
            <a:off x="288378" y="3741924"/>
            <a:ext cx="11541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Random Forest Regressor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ảnh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ởng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siêu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Decision Tree Regressor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mặc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theo.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E15FF6-E618-482C-B306-BA92E6F8D5FB}"/>
              </a:ext>
            </a:extLst>
          </p:cNvPr>
          <p:cNvSpPr/>
          <p:nvPr/>
        </p:nvSpPr>
        <p:spPr>
          <a:xfrm>
            <a:off x="332034" y="5291224"/>
            <a:ext cx="11377366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Random Forest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5.91%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5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11</a:t>
            </a:r>
            <a:r>
              <a:rPr lang="en-US" dirty="0"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49759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MÔ HÌNH TỐT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nhất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2DB8AD2-29B4-4671-B127-3B67CD20A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39646"/>
              </p:ext>
            </p:extLst>
          </p:nvPr>
        </p:nvGraphicFramePr>
        <p:xfrm>
          <a:off x="424425" y="1179201"/>
          <a:ext cx="1134478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684">
                  <a:extLst>
                    <a:ext uri="{9D8B030D-6E8A-4147-A177-3AD203B41FA5}">
                      <a16:colId xmlns:a16="http://schemas.microsoft.com/office/drawing/2014/main" val="4207044834"/>
                    </a:ext>
                  </a:extLst>
                </a:gridCol>
                <a:gridCol w="2099188">
                  <a:extLst>
                    <a:ext uri="{9D8B030D-6E8A-4147-A177-3AD203B41FA5}">
                      <a16:colId xmlns:a16="http://schemas.microsoft.com/office/drawing/2014/main" val="4129676333"/>
                    </a:ext>
                  </a:extLst>
                </a:gridCol>
                <a:gridCol w="1794515">
                  <a:extLst>
                    <a:ext uri="{9D8B030D-6E8A-4147-A177-3AD203B41FA5}">
                      <a16:colId xmlns:a16="http://schemas.microsoft.com/office/drawing/2014/main" val="2148032249"/>
                    </a:ext>
                  </a:extLst>
                </a:gridCol>
                <a:gridCol w="1757587">
                  <a:extLst>
                    <a:ext uri="{9D8B030D-6E8A-4147-A177-3AD203B41FA5}">
                      <a16:colId xmlns:a16="http://schemas.microsoft.com/office/drawing/2014/main" val="251079486"/>
                    </a:ext>
                  </a:extLst>
                </a:gridCol>
                <a:gridCol w="1295848">
                  <a:extLst>
                    <a:ext uri="{9D8B030D-6E8A-4147-A177-3AD203B41FA5}">
                      <a16:colId xmlns:a16="http://schemas.microsoft.com/office/drawing/2014/main" val="3183840630"/>
                    </a:ext>
                  </a:extLst>
                </a:gridCol>
                <a:gridCol w="1504375">
                  <a:extLst>
                    <a:ext uri="{9D8B030D-6E8A-4147-A177-3AD203B41FA5}">
                      <a16:colId xmlns:a16="http://schemas.microsoft.com/office/drawing/2014/main" val="950169484"/>
                    </a:ext>
                  </a:extLst>
                </a:gridCol>
                <a:gridCol w="1272592">
                  <a:extLst>
                    <a:ext uri="{9D8B030D-6E8A-4147-A177-3AD203B41FA5}">
                      <a16:colId xmlns:a16="http://schemas.microsoft.com/office/drawing/2014/main" val="4269445633"/>
                    </a:ext>
                  </a:extLst>
                </a:gridCol>
              </a:tblGrid>
              <a:tr h="595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month_to_season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year_to_period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num_to_types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max_depth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704918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58.66%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482489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K-Neighbors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15.71%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74188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Decision Tree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4.93%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90113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Random Forest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43030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C38391B5-EE00-4D9D-AF73-F67253A5C1D5}"/>
              </a:ext>
            </a:extLst>
          </p:cNvPr>
          <p:cNvSpPr/>
          <p:nvPr/>
        </p:nvSpPr>
        <p:spPr>
          <a:xfrm>
            <a:off x="928624" y="694155"/>
            <a:ext cx="10501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70C0"/>
                </a:solidFill>
                <a:latin typeface="Helvetica Neue"/>
              </a:rPr>
              <a:t>Bảng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thống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kê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Validation Error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nhỏ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nhất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của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các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mô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hình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hồi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quy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đ</a:t>
            </a:r>
            <a:r>
              <a:rPr lang="vi-VN" b="1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ợc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sử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dụng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trong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Project.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632690-AD97-4557-AC3E-137975F23D18}"/>
              </a:ext>
            </a:extLst>
          </p:cNvPr>
          <p:cNvSpPr/>
          <p:nvPr/>
        </p:nvSpPr>
        <p:spPr>
          <a:xfrm>
            <a:off x="2080659" y="4579803"/>
            <a:ext cx="9238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chiến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thắng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Decision Tree Regressor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4.93%.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5CC30-8A9C-4AA1-9F31-2733A365A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264" y="4424372"/>
            <a:ext cx="628395" cy="68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4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DỰ ĐOÁN TRÊN TẬP TEST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7D3CBB-9076-4E10-A029-C1D99C82C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45" y="694155"/>
            <a:ext cx="10531596" cy="41433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ADE218-BC64-4A4F-A1CE-EAFA907C08DC}"/>
              </a:ext>
            </a:extLst>
          </p:cNvPr>
          <p:cNvSpPr/>
          <p:nvPr/>
        </p:nvSpPr>
        <p:spPr>
          <a:xfrm>
            <a:off x="2300750" y="3694471"/>
            <a:ext cx="4424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test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5.13%.</a:t>
            </a:r>
          </a:p>
        </p:txBody>
      </p:sp>
    </p:spTree>
    <p:extLst>
      <p:ext uri="{BB962C8B-B14F-4D97-AF65-F5344CB8AC3E}">
        <p14:creationId xmlns:p14="http://schemas.microsoft.com/office/powerpoint/2010/main" val="2996951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TỔNG KẾT –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bài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học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rút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ra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và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mong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muốn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12" descr="Related image">
            <a:extLst>
              <a:ext uri="{FF2B5EF4-FFF2-40B4-BE49-F238E27FC236}">
                <a16:creationId xmlns:a16="http://schemas.microsoft.com/office/drawing/2014/main" id="{C9CA41F6-E708-45F5-829B-6B8F1FFC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55500"/>
            <a:ext cx="1052509" cy="106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6D3CC8-B0BD-41B5-A48D-1F1C110FC637}"/>
              </a:ext>
            </a:extLst>
          </p:cNvPr>
          <p:cNvSpPr/>
          <p:nvPr/>
        </p:nvSpPr>
        <p:spPr>
          <a:xfrm>
            <a:off x="1670391" y="4349398"/>
            <a:ext cx="10591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thuật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sz="2400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PCA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sz="2400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thế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0" name="Picture 2" descr="Image result for find data icon">
            <a:extLst>
              <a:ext uri="{FF2B5EF4-FFF2-40B4-BE49-F238E27FC236}">
                <a16:creationId xmlns:a16="http://schemas.microsoft.com/office/drawing/2014/main" id="{FFF62E5D-6540-40B4-9B8A-363B87C6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25" y="695987"/>
            <a:ext cx="913583" cy="104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2965C6-F64D-4E9B-A347-6F20056B278F}"/>
              </a:ext>
            </a:extLst>
          </p:cNvPr>
          <p:cNvSpPr/>
          <p:nvPr/>
        </p:nvSpPr>
        <p:spPr>
          <a:xfrm>
            <a:off x="1670390" y="987120"/>
            <a:ext cx="105216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hiểu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thuộc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tính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chọn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sz="2400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2" name="Picture 4" descr="Image result for hard icon">
            <a:extLst>
              <a:ext uri="{FF2B5EF4-FFF2-40B4-BE49-F238E27FC236}">
                <a16:creationId xmlns:a16="http://schemas.microsoft.com/office/drawing/2014/main" id="{6530FA92-E966-4F04-89C0-4C491912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2" y="1875685"/>
            <a:ext cx="913584" cy="91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FD7C05-4C2E-47D3-BA73-4F98BFA6C6FC}"/>
              </a:ext>
            </a:extLst>
          </p:cNvPr>
          <p:cNvSpPr/>
          <p:nvPr/>
        </p:nvSpPr>
        <p:spPr>
          <a:xfrm>
            <a:off x="1670391" y="2121565"/>
            <a:ext cx="83014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Bắt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đồ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án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sớm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ít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4" name="Picture 6" descr="Image result for get data icon">
            <a:extLst>
              <a:ext uri="{FF2B5EF4-FFF2-40B4-BE49-F238E27FC236}">
                <a16:creationId xmlns:a16="http://schemas.microsoft.com/office/drawing/2014/main" id="{8AADEEB8-0C4D-4631-BEBE-60FA6A4E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38" y="3133734"/>
            <a:ext cx="900058" cy="8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58A7EA-E7E1-4B39-B124-54B5FD31D49C}"/>
              </a:ext>
            </a:extLst>
          </p:cNvPr>
          <p:cNvSpPr/>
          <p:nvPr/>
        </p:nvSpPr>
        <p:spPr>
          <a:xfrm>
            <a:off x="1670391" y="3356985"/>
            <a:ext cx="86503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"/>
              </a:rPr>
              <a:t>Thu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9" name="AutoShape 8" descr="Image result for Dimensional reduction icon">
            <a:extLst>
              <a:ext uri="{FF2B5EF4-FFF2-40B4-BE49-F238E27FC236}">
                <a16:creationId xmlns:a16="http://schemas.microsoft.com/office/drawing/2014/main" id="{EB5C1CE1-C55F-41B1-BD26-118D41D9B9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0377" y="320626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2B28E3-96C2-47E6-8D3F-C15D1886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10" y="4225233"/>
            <a:ext cx="963549" cy="71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27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EA81853-BCE1-4B7C-922E-A502B7B5F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53F3F5-328C-4AC3-B3C4-6A9D4C3D3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B21825-551A-4A7A-BBFC-4EA87E6BB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535" y="863695"/>
            <a:ext cx="11298932" cy="4947170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THANK YOU FOR WATCHING</a:t>
            </a:r>
            <a:endParaRPr 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CACBD-42EC-44A4-B0DE-2DEDB73E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BB5757-5277-4AC5-8E2C-46B13387B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3643"/>
            <a:ext cx="7503637" cy="9499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B6A28B-8364-4204-B5B1-9E0244BE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10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1FF79C5-3B56-437F-A261-041AE69C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671" y="5474331"/>
            <a:ext cx="8059862" cy="689514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hỏi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đặt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ra?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B03B39-AFF9-47FB-9F87-8359EFD898E4}"/>
              </a:ext>
            </a:extLst>
          </p:cNvPr>
          <p:cNvSpPr/>
          <p:nvPr/>
        </p:nvSpPr>
        <p:spPr>
          <a:xfrm>
            <a:off x="320600" y="3690816"/>
            <a:ext cx="43305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dirty="0">
                <a:solidFill>
                  <a:srgbClr val="00B050"/>
                </a:solidFill>
                <a:latin typeface="Helvetica Neue"/>
              </a:rPr>
              <a:t>Cho các thông tin về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một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 căn nhà</a:t>
            </a:r>
            <a:endParaRPr lang="en-US" dirty="0">
              <a:solidFill>
                <a:srgbClr val="00B050"/>
              </a:solidFill>
              <a:latin typeface="Helvetica Neue"/>
            </a:endParaRPr>
          </a:p>
          <a:p>
            <a:pPr algn="ctr"/>
            <a:r>
              <a:rPr lang="en-US" i="1" dirty="0">
                <a:solidFill>
                  <a:srgbClr val="000000"/>
                </a:solidFill>
                <a:latin typeface="Helvetica Neue"/>
              </a:rPr>
              <a:t>(đ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ường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khu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vực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diện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tích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loại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phòng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thuế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tội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phạm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…)</a:t>
            </a:r>
            <a:endParaRPr lang="vi-VN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F692EE-9A64-4D3A-9D68-A59FB8DA31A4}"/>
              </a:ext>
            </a:extLst>
          </p:cNvPr>
          <p:cNvSpPr/>
          <p:nvPr/>
        </p:nvSpPr>
        <p:spPr>
          <a:xfrm>
            <a:off x="7822192" y="3690816"/>
            <a:ext cx="4118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Helvetica Neue"/>
              </a:rPr>
              <a:t>Căn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bao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nhiêu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?</a:t>
            </a:r>
            <a:endParaRPr lang="vi-VN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C13A8D13-E143-4ADC-BFAB-F1E7D3F6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456" y="2035712"/>
            <a:ext cx="2051087" cy="1082682"/>
          </a:xfrm>
          <a:prstGeom prst="rect">
            <a:avLst/>
          </a:prstGeom>
        </p:spPr>
      </p:pic>
      <p:pic>
        <p:nvPicPr>
          <p:cNvPr id="25" name="Picture 24" descr="A picture containing comb, clock&#10;&#10;Description automatically generated">
            <a:extLst>
              <a:ext uri="{FF2B5EF4-FFF2-40B4-BE49-F238E27FC236}">
                <a16:creationId xmlns:a16="http://schemas.microsoft.com/office/drawing/2014/main" id="{5A8E05C3-D837-40C8-BEAE-C76E128AA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33" y="1011698"/>
            <a:ext cx="2871918" cy="2501710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1ECBA55C-F52B-4670-B7E4-F2CA89C75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216" y="2101069"/>
            <a:ext cx="1513451" cy="15134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E12BD33-1E60-4BDB-A1B0-44D5860D1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748" y="1195756"/>
            <a:ext cx="1326832" cy="23176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59DA4-4456-4640-9766-18107395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11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830D7D7A-6D44-408C-97CF-0C8FC64251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7532" y="5212351"/>
            <a:ext cx="1095941" cy="12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3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1FF79C5-3B56-437F-A261-041AE69C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670" y="5474331"/>
            <a:ext cx="8033849" cy="689514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LỢI ÍCH CỦA CÂU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Hỏi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DAEA1-BCB7-4686-998B-AE42378A2C6A}"/>
              </a:ext>
            </a:extLst>
          </p:cNvPr>
          <p:cNvSpPr/>
          <p:nvPr/>
        </p:nvSpPr>
        <p:spPr>
          <a:xfrm>
            <a:off x="2138197" y="1126589"/>
            <a:ext cx="717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dirty="0">
                <a:solidFill>
                  <a:srgbClr val="000000"/>
                </a:solidFill>
                <a:latin typeface="Helvetica Neue"/>
              </a:rPr>
              <a:t>Người bán có thể dự đoán được giá trị căn nhà mà mình muốn bán.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19D227-DC23-4006-9459-B9B644C1E0BF}"/>
              </a:ext>
            </a:extLst>
          </p:cNvPr>
          <p:cNvSpPr/>
          <p:nvPr/>
        </p:nvSpPr>
        <p:spPr>
          <a:xfrm>
            <a:off x="772037" y="2978680"/>
            <a:ext cx="9385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dirty="0">
                <a:solidFill>
                  <a:srgbClr val="000000"/>
                </a:solidFill>
                <a:latin typeface="Helvetica Neue"/>
              </a:rPr>
              <a:t>Người mua có thể ước lượng được căn nhà mình muốn mua có giá cả hợp lý hay 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?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41C254-33E1-4A73-A4D7-A1EB4227C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694" y="2160888"/>
            <a:ext cx="1620134" cy="17071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4EFD3C-E082-4F93-86D8-379740C74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18062" y="680893"/>
            <a:ext cx="1620135" cy="1951427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390CAF37-2CFF-49BC-830F-425E9CDD6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285" y="1544512"/>
            <a:ext cx="1176056" cy="10878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A38562-5D32-4B92-AAB9-B0EB514A7A3A}"/>
              </a:ext>
            </a:extLst>
          </p:cNvPr>
          <p:cNvSpPr/>
          <p:nvPr/>
        </p:nvSpPr>
        <p:spPr>
          <a:xfrm>
            <a:off x="405185" y="4573973"/>
            <a:ext cx="10562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FF0000"/>
                </a:solidFill>
                <a:latin typeface="Helvetica Neue"/>
              </a:rPr>
              <a:t>Nguồn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gốc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hỏi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tự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nghĩ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ra.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54447-251A-44C1-B228-9DC835A5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FA73566A-6EC0-471A-9FF1-8832FA1EC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7532" y="5212351"/>
            <a:ext cx="1095941" cy="12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03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748" y="5474331"/>
            <a:ext cx="6129437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PARSE HTML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51600" y="694155"/>
            <a:ext cx="717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  <a:latin typeface="Helvetica Neue"/>
              </a:rPr>
              <a:t>Trang web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: </a:t>
            </a:r>
            <a:r>
              <a:rPr lang="en-US" dirty="0">
                <a:solidFill>
                  <a:srgbClr val="0070C0"/>
                </a:solidFill>
                <a:latin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https://www.realtytrac.com/</a:t>
            </a:r>
            <a:endParaRPr lang="en-US" dirty="0">
              <a:solidFill>
                <a:srgbClr val="0070C0"/>
              </a:solidFill>
              <a:latin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939CC-9E38-4ADD-976E-70DCB215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8A1FB-0F2A-4592-BC5E-D14058C6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98" y="1063487"/>
            <a:ext cx="7176562" cy="4474318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0CE2DD8-91A5-416F-8F00-B3E960C1A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4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94155"/>
            <a:ext cx="1137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Thu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về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“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căn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đã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quận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Cam bang California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Mỹ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946022" y="3554502"/>
            <a:ext cx="231073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+ Detail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url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66472" y="3933410"/>
            <a:ext cx="1331722" cy="33409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3B4BF-549A-4CAC-9279-524CB62D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F993D5-9188-4D8C-A97C-5EB0A42C6204}"/>
              </a:ext>
            </a:extLst>
          </p:cNvPr>
          <p:cNvSpPr/>
          <p:nvPr/>
        </p:nvSpPr>
        <p:spPr>
          <a:xfrm>
            <a:off x="446534" y="4613111"/>
            <a:ext cx="4070133" cy="127727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D12B88-7881-40A9-BFEA-D7899E77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258" y="1205445"/>
            <a:ext cx="6368142" cy="51953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D5B72C-101D-4CEB-8EC1-96AE1146AD10}"/>
              </a:ext>
            </a:extLst>
          </p:cNvPr>
          <p:cNvCxnSpPr>
            <a:cxnSpLocks/>
          </p:cNvCxnSpPr>
          <p:nvPr/>
        </p:nvCxnSpPr>
        <p:spPr>
          <a:xfrm flipV="1">
            <a:off x="2298194" y="3249637"/>
            <a:ext cx="4369892" cy="906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31C3E19-CE7E-4419-885F-26D7E485084D}"/>
              </a:ext>
            </a:extLst>
          </p:cNvPr>
          <p:cNvSpPr/>
          <p:nvPr/>
        </p:nvSpPr>
        <p:spPr>
          <a:xfrm>
            <a:off x="365668" y="1398821"/>
            <a:ext cx="44929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  <a:latin typeface="Helvetica Neue"/>
              </a:rPr>
              <a:t>L</a:t>
            </a:r>
            <a:r>
              <a:rPr lang="vi-VN" b="1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u ý: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thập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dirty="0">
                <a:latin typeface="Helvetica Neue"/>
              </a:rPr>
              <a:t> (parse HTML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kiểm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tra</a:t>
            </a:r>
            <a:r>
              <a:rPr lang="en-US" dirty="0">
                <a:latin typeface="Helvetica Neue"/>
              </a:rPr>
              <a:t> file robots.txt)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correct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ouput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>
                <a:latin typeface="Helvetica Neue"/>
              </a:rPr>
              <a:t>(do </a:t>
            </a:r>
            <a:r>
              <a:rPr lang="en-US" dirty="0" err="1">
                <a:latin typeface="Helvetica Neue"/>
              </a:rPr>
              <a:t>căn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công</a:t>
            </a:r>
            <a:r>
              <a:rPr lang="en-US" dirty="0">
                <a:latin typeface="Helvetica Neue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1899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9073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31817" y="1059904"/>
            <a:ext cx="2310734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Date Sold.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Mortgage.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Address.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+ Description.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Property Infor: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Bedroom.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Bathroom.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Size.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….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32772" y="1391844"/>
            <a:ext cx="1396444" cy="10451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DC8DFB-6B02-4CB8-BD58-70A1A5AA0B16}"/>
              </a:ext>
            </a:extLst>
          </p:cNvPr>
          <p:cNvSpPr/>
          <p:nvPr/>
        </p:nvSpPr>
        <p:spPr>
          <a:xfrm>
            <a:off x="932772" y="2826559"/>
            <a:ext cx="1853181" cy="170645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4EB92-5A0E-43FA-A890-22DB11714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530" y="1101385"/>
            <a:ext cx="3590925" cy="12014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B5F24-C442-4A71-B56B-6250761E9931}"/>
              </a:ext>
            </a:extLst>
          </p:cNvPr>
          <p:cNvCxnSpPr>
            <a:cxnSpLocks/>
          </p:cNvCxnSpPr>
          <p:nvPr/>
        </p:nvCxnSpPr>
        <p:spPr>
          <a:xfrm flipV="1">
            <a:off x="2357800" y="1261964"/>
            <a:ext cx="4957400" cy="337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A89B8D-DFEA-4841-B811-62C6D57B0CE0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329216" y="1587013"/>
            <a:ext cx="4985984" cy="327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357800" y="1917242"/>
            <a:ext cx="4957400" cy="290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021DD1D-7D5C-4E7E-884E-C6F0A276E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69" y="4040500"/>
            <a:ext cx="5748452" cy="236308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9F1D40-2FEE-4443-B766-EA62E3F16D4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824139" y="3734652"/>
            <a:ext cx="3429230" cy="1487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E0FDB99-974A-434C-A8E0-6EC47DA81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913" y="2456107"/>
            <a:ext cx="5553075" cy="1552575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5B9A2D7-0BB9-411F-87C5-42A535FD4FDE}"/>
              </a:ext>
            </a:extLst>
          </p:cNvPr>
          <p:cNvSpPr/>
          <p:nvPr/>
        </p:nvSpPr>
        <p:spPr>
          <a:xfrm>
            <a:off x="932772" y="2475915"/>
            <a:ext cx="1396444" cy="310170"/>
          </a:xfrm>
          <a:prstGeom prst="roundRect">
            <a:avLst/>
          </a:prstGeom>
          <a:noFill/>
          <a:ln>
            <a:solidFill>
              <a:srgbClr val="A11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4DB166-4CA3-44A9-ADFF-C6473404E299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361308" y="2640595"/>
            <a:ext cx="3911605" cy="591800"/>
          </a:xfrm>
          <a:prstGeom prst="straightConnector1">
            <a:avLst/>
          </a:prstGeom>
          <a:ln>
            <a:solidFill>
              <a:srgbClr val="A11378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7BFA565-73A7-47EF-A3D0-7C332A809FA4}"/>
              </a:ext>
            </a:extLst>
          </p:cNvPr>
          <p:cNvSpPr/>
          <p:nvPr/>
        </p:nvSpPr>
        <p:spPr>
          <a:xfrm>
            <a:off x="446534" y="4613111"/>
            <a:ext cx="4070133" cy="127727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898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5341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48712" y="1467753"/>
            <a:ext cx="23107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Taxes.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Price History.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Number school.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46022" y="1847402"/>
            <a:ext cx="1670568" cy="32280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DC8DFB-6B02-4CB8-BD58-70A1A5AA0B16}"/>
              </a:ext>
            </a:extLst>
          </p:cNvPr>
          <p:cNvSpPr/>
          <p:nvPr/>
        </p:nvSpPr>
        <p:spPr>
          <a:xfrm>
            <a:off x="946021" y="2559097"/>
            <a:ext cx="1874341" cy="34300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616590" y="1360782"/>
            <a:ext cx="3291766" cy="65943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4BA9C4F-DA33-42B3-A1E7-2B32772C1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356" y="700436"/>
            <a:ext cx="6248400" cy="200025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671A64-A243-4FF2-8208-195E8FB9B04F}"/>
              </a:ext>
            </a:extLst>
          </p:cNvPr>
          <p:cNvSpPr/>
          <p:nvPr/>
        </p:nvSpPr>
        <p:spPr>
          <a:xfrm>
            <a:off x="946021" y="2203882"/>
            <a:ext cx="1670569" cy="31857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A48632-6F8E-447B-A525-2ACD51806F9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2616590" y="2285456"/>
            <a:ext cx="3291766" cy="7771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EFE98C88-B1EE-4B0F-A48E-3F30C7141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216" y="2841947"/>
            <a:ext cx="5651976" cy="320087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B55626-5C8C-4B9C-96FC-E1A8BA4EEFBC}"/>
              </a:ext>
            </a:extLst>
          </p:cNvPr>
          <p:cNvCxnSpPr>
            <a:cxnSpLocks/>
          </p:cNvCxnSpPr>
          <p:nvPr/>
        </p:nvCxnSpPr>
        <p:spPr>
          <a:xfrm>
            <a:off x="2820362" y="2925566"/>
            <a:ext cx="3494046" cy="1433472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2F87CE5-7443-4A48-A61F-0F97CB19EC71}"/>
              </a:ext>
            </a:extLst>
          </p:cNvPr>
          <p:cNvSpPr/>
          <p:nvPr/>
        </p:nvSpPr>
        <p:spPr>
          <a:xfrm>
            <a:off x="446534" y="4613111"/>
            <a:ext cx="4070133" cy="127727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4175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6742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48712" y="1467753"/>
            <a:ext cx="23107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Info crime.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Number near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foreclosures.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46022" y="1904106"/>
            <a:ext cx="1670568" cy="2661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616590" y="1275610"/>
            <a:ext cx="4856817" cy="744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671A64-A243-4FF2-8208-195E8FB9B04F}"/>
              </a:ext>
            </a:extLst>
          </p:cNvPr>
          <p:cNvSpPr/>
          <p:nvPr/>
        </p:nvSpPr>
        <p:spPr>
          <a:xfrm>
            <a:off x="946021" y="2256350"/>
            <a:ext cx="1670569" cy="645752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A48632-6F8E-447B-A525-2ACD51806F9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637646" y="2552991"/>
            <a:ext cx="4835761" cy="937148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FFD91B4-ECC4-4CDC-B680-D420ED300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407" y="708839"/>
            <a:ext cx="4352925" cy="55626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7F0CDAC-4D10-4213-8380-A427750FB4D7}"/>
              </a:ext>
            </a:extLst>
          </p:cNvPr>
          <p:cNvSpPr/>
          <p:nvPr/>
        </p:nvSpPr>
        <p:spPr>
          <a:xfrm>
            <a:off x="446534" y="4613111"/>
            <a:ext cx="4070133" cy="155427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 HTML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251788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4405</Words>
  <Application>Microsoft Office PowerPoint</Application>
  <PresentationFormat>Widescreen</PresentationFormat>
  <Paragraphs>288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(Body)</vt:lpstr>
      <vt:lpstr>Gill Sans MT</vt:lpstr>
      <vt:lpstr>Gill Sans MT (Body)</vt:lpstr>
      <vt:lpstr>Helvetica Neue</vt:lpstr>
      <vt:lpstr>Wingdings 2</vt:lpstr>
      <vt:lpstr>Dividend</vt:lpstr>
      <vt:lpstr>BÁO CÁO đồ án môn học CUỐI KỲ -- đề tài dự đoán giá nhà --</vt:lpstr>
      <vt:lpstr>NỘI DUNG CHÍNH</vt:lpstr>
      <vt:lpstr>Câu hỏi đặt ra?</vt:lpstr>
      <vt:lpstr>LỢI ÍCH CỦA CÂU Hỏi</vt:lpstr>
      <vt:lpstr>THU THẬP DỮ LIỆU – PARSE HTML</vt:lpstr>
      <vt:lpstr>PowerPoint Presentation</vt:lpstr>
      <vt:lpstr>PowerPoint Presentation</vt:lpstr>
      <vt:lpstr>PowerPoint Presentation</vt:lpstr>
      <vt:lpstr>PowerPoint Presentation</vt:lpstr>
      <vt:lpstr>THU THẬP DỮ LIỆU – LỰA CHỌN DỮ LIỆU NĂM 2019</vt:lpstr>
      <vt:lpstr>PowerPoint Presentation</vt:lpstr>
      <vt:lpstr>PowerPoint Presentation</vt:lpstr>
      <vt:lpstr>THU THẬP DỮ LIỆU –  10 DÒNG ĐẦU TIÊN CỦA DỮ LIỆU ĐƯỢC THU THẬP</vt:lpstr>
      <vt:lpstr>Tiền xử lý dữ liệu</vt:lpstr>
      <vt:lpstr>PowerPoint Presentation</vt:lpstr>
      <vt:lpstr>PowerPoint Presentation</vt:lpstr>
      <vt:lpstr>Mô hình hóa dữ liệu</vt:lpstr>
      <vt:lpstr>Mô hình hóa dữ liệu – LINear regression</vt:lpstr>
      <vt:lpstr>Mô hình hóa dữ liệu – K-neighbors regressor</vt:lpstr>
      <vt:lpstr>PowerPoint Presentation</vt:lpstr>
      <vt:lpstr>Mô hình hóa dữ liệu – DECISION TREe regressor</vt:lpstr>
      <vt:lpstr>PowerPoint Presentation</vt:lpstr>
      <vt:lpstr>Mô hình hóa dữ liệu – Random Forest regressor</vt:lpstr>
      <vt:lpstr>PowerPoint Presentation</vt:lpstr>
      <vt:lpstr>Mô hình hóa dữ liệu – MÔ HÌNH TỐT nhất</vt:lpstr>
      <vt:lpstr>Mô hình hóa dữ liệu – DỰ ĐOÁN TRÊN TẬP TEST</vt:lpstr>
      <vt:lpstr>TỔNG KẾT – bài học rút ra và mong muốn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Lần 1- ĐỒ ÁN CUỐI KỲ</dc:title>
  <dc:creator>ĐẶNG PHƯƠNG NAM</dc:creator>
  <cp:lastModifiedBy>ĐẶNG PHƯƠNG NAM</cp:lastModifiedBy>
  <cp:revision>286</cp:revision>
  <dcterms:created xsi:type="dcterms:W3CDTF">2019-12-01T07:22:29Z</dcterms:created>
  <dcterms:modified xsi:type="dcterms:W3CDTF">2020-01-08T14:56:21Z</dcterms:modified>
</cp:coreProperties>
</file>